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95" r:id="rId5"/>
    <p:sldId id="267" r:id="rId6"/>
    <p:sldId id="305" r:id="rId7"/>
    <p:sldId id="278" r:id="rId8"/>
    <p:sldId id="296" r:id="rId9"/>
    <p:sldId id="264" r:id="rId10"/>
    <p:sldId id="319" r:id="rId11"/>
    <p:sldId id="324" r:id="rId12"/>
    <p:sldId id="325" r:id="rId13"/>
    <p:sldId id="320" r:id="rId14"/>
    <p:sldId id="313" r:id="rId15"/>
    <p:sldId id="314" r:id="rId16"/>
    <p:sldId id="315" r:id="rId17"/>
    <p:sldId id="316" r:id="rId18"/>
    <p:sldId id="317" r:id="rId19"/>
    <p:sldId id="318" r:id="rId20"/>
    <p:sldId id="309" r:id="rId21"/>
    <p:sldId id="326" r:id="rId22"/>
    <p:sldId id="327" r:id="rId23"/>
    <p:sldId id="312" r:id="rId24"/>
    <p:sldId id="328" r:id="rId25"/>
    <p:sldId id="329" r:id="rId26"/>
    <p:sldId id="330" r:id="rId27"/>
    <p:sldId id="333" r:id="rId28"/>
    <p:sldId id="332" r:id="rId29"/>
    <p:sldId id="334" r:id="rId30"/>
    <p:sldId id="308" r:id="rId31"/>
    <p:sldId id="271" r:id="rId32"/>
    <p:sldId id="262" r:id="rId3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0" autoAdjust="0"/>
    <p:restoredTop sz="94660"/>
  </p:normalViewPr>
  <p:slideViewPr>
    <p:cSldViewPr>
      <p:cViewPr varScale="1">
        <p:scale>
          <a:sx n="143" d="100"/>
          <a:sy n="143" d="100"/>
        </p:scale>
        <p:origin x="86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859782"/>
            <a:ext cx="4320480" cy="108012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1852" y="4083918"/>
            <a:ext cx="4320480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7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0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61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0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226595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2172" y="1475774"/>
            <a:ext cx="1505118" cy="2191951"/>
            <a:chOff x="709613" y="625475"/>
            <a:chExt cx="2908300" cy="4235450"/>
          </a:xfrm>
        </p:grpSpPr>
        <p:pic>
          <p:nvPicPr>
            <p:cNvPr id="2050" name="Picture 2" descr="E:\002-KIMS BUSINESS\007-02-Fullslidesppt-Contents\20161219\07-real\real-item0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3" y="625475"/>
              <a:ext cx="2908300" cy="42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002-KIMS BUSINESS\007-02-Fullslidesppt-Contents\20161219\07-real\real-item01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20" y="1177310"/>
              <a:ext cx="1705223" cy="160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1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7" name="Picture 3" descr="E:\002-KIMS BUSINESS\007-02-Fullslidesppt-Contents\20161219\07-real\real-item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9" y="665634"/>
            <a:ext cx="251832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467544" y="339502"/>
            <a:ext cx="2008747" cy="4504918"/>
          </a:xfrm>
          <a:custGeom>
            <a:avLst/>
            <a:gdLst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0" fmla="*/ 624840 w 1417320"/>
              <a:gd name="connsiteY0" fmla="*/ 800100 h 3912161"/>
              <a:gd name="connsiteX1" fmla="*/ 624840 w 1417320"/>
              <a:gd name="connsiteY1" fmla="*/ 617220 h 3912161"/>
              <a:gd name="connsiteX2" fmla="*/ 800100 w 1417320"/>
              <a:gd name="connsiteY2" fmla="*/ 617220 h 3912161"/>
              <a:gd name="connsiteX3" fmla="*/ 800100 w 1417320"/>
              <a:gd name="connsiteY3" fmla="*/ 876300 h 3912161"/>
              <a:gd name="connsiteX4" fmla="*/ 449580 w 1417320"/>
              <a:gd name="connsiteY4" fmla="*/ 876300 h 3912161"/>
              <a:gd name="connsiteX5" fmla="*/ 449580 w 1417320"/>
              <a:gd name="connsiteY5" fmla="*/ 571500 h 3912161"/>
              <a:gd name="connsiteX6" fmla="*/ 266700 w 1417320"/>
              <a:gd name="connsiteY6" fmla="*/ 571500 h 3912161"/>
              <a:gd name="connsiteX7" fmla="*/ 723900 w 1417320"/>
              <a:gd name="connsiteY7" fmla="*/ 114300 h 3912161"/>
              <a:gd name="connsiteX8" fmla="*/ 1165860 w 1417320"/>
              <a:gd name="connsiteY8" fmla="*/ 556260 h 3912161"/>
              <a:gd name="connsiteX9" fmla="*/ 1013460 w 1417320"/>
              <a:gd name="connsiteY9" fmla="*/ 556260 h 3912161"/>
              <a:gd name="connsiteX10" fmla="*/ 1013460 w 1417320"/>
              <a:gd name="connsiteY10" fmla="*/ 960120 h 3912161"/>
              <a:gd name="connsiteX11" fmla="*/ 0 w 1417320"/>
              <a:gd name="connsiteY11" fmla="*/ 960120 h 3912161"/>
              <a:gd name="connsiteX12" fmla="*/ 0 w 1417320"/>
              <a:gd name="connsiteY12" fmla="*/ 0 h 3912161"/>
              <a:gd name="connsiteX13" fmla="*/ 1417320 w 1417320"/>
              <a:gd name="connsiteY13" fmla="*/ 0 h 3912161"/>
              <a:gd name="connsiteX14" fmla="*/ 1417320 w 1417320"/>
              <a:gd name="connsiteY14" fmla="*/ 1074420 h 3912161"/>
              <a:gd name="connsiteX15" fmla="*/ 746760 w 1417320"/>
              <a:gd name="connsiteY15" fmla="*/ 1074420 h 3912161"/>
              <a:gd name="connsiteX16" fmla="*/ 746760 w 1417320"/>
              <a:gd name="connsiteY16" fmla="*/ 3855720 h 3912161"/>
              <a:gd name="connsiteX17" fmla="*/ 1132014 w 1417320"/>
              <a:gd name="connsiteY17" fmla="*/ 3912161 h 3912161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0" fmla="*/ 624840 w 2109415"/>
              <a:gd name="connsiteY0" fmla="*/ 800100 h 3855720"/>
              <a:gd name="connsiteX1" fmla="*/ 624840 w 2109415"/>
              <a:gd name="connsiteY1" fmla="*/ 617220 h 3855720"/>
              <a:gd name="connsiteX2" fmla="*/ 800100 w 2109415"/>
              <a:gd name="connsiteY2" fmla="*/ 617220 h 3855720"/>
              <a:gd name="connsiteX3" fmla="*/ 800100 w 2109415"/>
              <a:gd name="connsiteY3" fmla="*/ 876300 h 3855720"/>
              <a:gd name="connsiteX4" fmla="*/ 449580 w 2109415"/>
              <a:gd name="connsiteY4" fmla="*/ 876300 h 3855720"/>
              <a:gd name="connsiteX5" fmla="*/ 449580 w 2109415"/>
              <a:gd name="connsiteY5" fmla="*/ 571500 h 3855720"/>
              <a:gd name="connsiteX6" fmla="*/ 266700 w 2109415"/>
              <a:gd name="connsiteY6" fmla="*/ 571500 h 3855720"/>
              <a:gd name="connsiteX7" fmla="*/ 723900 w 2109415"/>
              <a:gd name="connsiteY7" fmla="*/ 114300 h 3855720"/>
              <a:gd name="connsiteX8" fmla="*/ 1165860 w 2109415"/>
              <a:gd name="connsiteY8" fmla="*/ 556260 h 3855720"/>
              <a:gd name="connsiteX9" fmla="*/ 1013460 w 2109415"/>
              <a:gd name="connsiteY9" fmla="*/ 556260 h 3855720"/>
              <a:gd name="connsiteX10" fmla="*/ 1013460 w 2109415"/>
              <a:gd name="connsiteY10" fmla="*/ 960120 h 3855720"/>
              <a:gd name="connsiteX11" fmla="*/ 0 w 2109415"/>
              <a:gd name="connsiteY11" fmla="*/ 960120 h 3855720"/>
              <a:gd name="connsiteX12" fmla="*/ 0 w 2109415"/>
              <a:gd name="connsiteY12" fmla="*/ 0 h 3855720"/>
              <a:gd name="connsiteX13" fmla="*/ 1417320 w 2109415"/>
              <a:gd name="connsiteY13" fmla="*/ 0 h 3855720"/>
              <a:gd name="connsiteX14" fmla="*/ 1417320 w 2109415"/>
              <a:gd name="connsiteY14" fmla="*/ 1074420 h 3855720"/>
              <a:gd name="connsiteX15" fmla="*/ 2109415 w 2109415"/>
              <a:gd name="connsiteY15" fmla="*/ 1074420 h 3855720"/>
              <a:gd name="connsiteX16" fmla="*/ 746760 w 2109415"/>
              <a:gd name="connsiteY16" fmla="*/ 3855720 h 3855720"/>
              <a:gd name="connsiteX0" fmla="*/ 624840 w 2125540"/>
              <a:gd name="connsiteY0" fmla="*/ 800100 h 4766844"/>
              <a:gd name="connsiteX1" fmla="*/ 624840 w 2125540"/>
              <a:gd name="connsiteY1" fmla="*/ 617220 h 4766844"/>
              <a:gd name="connsiteX2" fmla="*/ 800100 w 2125540"/>
              <a:gd name="connsiteY2" fmla="*/ 617220 h 4766844"/>
              <a:gd name="connsiteX3" fmla="*/ 800100 w 2125540"/>
              <a:gd name="connsiteY3" fmla="*/ 876300 h 4766844"/>
              <a:gd name="connsiteX4" fmla="*/ 449580 w 2125540"/>
              <a:gd name="connsiteY4" fmla="*/ 876300 h 4766844"/>
              <a:gd name="connsiteX5" fmla="*/ 449580 w 2125540"/>
              <a:gd name="connsiteY5" fmla="*/ 571500 h 4766844"/>
              <a:gd name="connsiteX6" fmla="*/ 266700 w 2125540"/>
              <a:gd name="connsiteY6" fmla="*/ 571500 h 4766844"/>
              <a:gd name="connsiteX7" fmla="*/ 723900 w 2125540"/>
              <a:gd name="connsiteY7" fmla="*/ 114300 h 4766844"/>
              <a:gd name="connsiteX8" fmla="*/ 1165860 w 2125540"/>
              <a:gd name="connsiteY8" fmla="*/ 556260 h 4766844"/>
              <a:gd name="connsiteX9" fmla="*/ 1013460 w 2125540"/>
              <a:gd name="connsiteY9" fmla="*/ 556260 h 4766844"/>
              <a:gd name="connsiteX10" fmla="*/ 1013460 w 2125540"/>
              <a:gd name="connsiteY10" fmla="*/ 960120 h 4766844"/>
              <a:gd name="connsiteX11" fmla="*/ 0 w 2125540"/>
              <a:gd name="connsiteY11" fmla="*/ 960120 h 4766844"/>
              <a:gd name="connsiteX12" fmla="*/ 0 w 2125540"/>
              <a:gd name="connsiteY12" fmla="*/ 0 h 4766844"/>
              <a:gd name="connsiteX13" fmla="*/ 1417320 w 2125540"/>
              <a:gd name="connsiteY13" fmla="*/ 0 h 4766844"/>
              <a:gd name="connsiteX14" fmla="*/ 1417320 w 2125540"/>
              <a:gd name="connsiteY14" fmla="*/ 1074420 h 4766844"/>
              <a:gd name="connsiteX15" fmla="*/ 2109415 w 2125540"/>
              <a:gd name="connsiteY15" fmla="*/ 1074420 h 4766844"/>
              <a:gd name="connsiteX16" fmla="*/ 2125540 w 2125540"/>
              <a:gd name="connsiteY16" fmla="*/ 4766844 h 476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34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926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5152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52564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780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863036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95736" y="1096157"/>
            <a:ext cx="6408712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95736" y="1680605"/>
            <a:ext cx="5940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195736" y="2265053"/>
            <a:ext cx="5472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25671" y="648554"/>
            <a:ext cx="2908176" cy="35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44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8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8" r:id="rId3"/>
    <p:sldLayoutId id="2147483660" r:id="rId4"/>
    <p:sldLayoutId id="2147483661" r:id="rId5"/>
    <p:sldLayoutId id="2147483662" r:id="rId6"/>
    <p:sldLayoutId id="2147483671" r:id="rId7"/>
    <p:sldLayoutId id="2147483669" r:id="rId8"/>
    <p:sldLayoutId id="2147483670" r:id="rId9"/>
    <p:sldLayoutId id="2147483663" r:id="rId10"/>
    <p:sldLayoutId id="2147483664" r:id="rId11"/>
    <p:sldLayoutId id="2147483665" r:id="rId12"/>
    <p:sldLayoutId id="2147483666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hyperlink" Target="https://www.iconfinder.com/icons/494540/fast_faster_hurry_run_running_sport_sports_icon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shareicon.net/tag/man?p=133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64036" y="1467675"/>
            <a:ext cx="5184428" cy="1800201"/>
          </a:xfrm>
        </p:spPr>
        <p:txBody>
          <a:bodyPr/>
          <a:lstStyle/>
          <a:p>
            <a:r>
              <a:rPr lang="en-US" altLang="ko-KR" sz="5400" dirty="0">
                <a:ea typeface="맑은 고딕" pitchFamily="50" charset="-127"/>
              </a:rPr>
              <a:t>Real Estate Affordability </a:t>
            </a:r>
            <a:endParaRPr lang="en-US" altLang="ko-KR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4008" y="3491884"/>
            <a:ext cx="4248472" cy="1184067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By: Lori Harris, Brianna McKelvey,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Rachel Powell, Joe Robbins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4208" y="84355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Group 1</a:t>
            </a:r>
            <a:endParaRPr lang="ko-KR" altLang="en-US" sz="20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Household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Lower Tier: &lt;$40,000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7118E-D5F3-4B6C-BF1F-B71C014433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/>
              <a:t>Three Tier Comparison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34261-08AF-43AF-97E9-D1E85510B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00447" y="699542"/>
            <a:ext cx="8312728" cy="13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AA074-BB54-4869-916D-BBDC4B01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9" b="18900"/>
          <a:stretch/>
        </p:blipFill>
        <p:spPr>
          <a:xfrm>
            <a:off x="404190" y="806621"/>
            <a:ext cx="8312727" cy="963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A673D-6AEA-492A-A77C-A0A7DE44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15637" y="1841850"/>
            <a:ext cx="8312727" cy="130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510ED-0EA3-40D8-9507-29787745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1" b="18900"/>
          <a:stretch/>
        </p:blipFill>
        <p:spPr>
          <a:xfrm>
            <a:off x="415637" y="1949863"/>
            <a:ext cx="8312727" cy="98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A5F91B-1ECF-4BC0-8A39-CCDCCD985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13848"/>
            <a:ext cx="8312727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lock Arc 30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12817329"/>
              <a:gd name="adj2" fmla="val 16088307"/>
              <a:gd name="adj3" fmla="val 28480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Block Arc 32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0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Block Arc 33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12817329"/>
              <a:gd name="adj2" fmla="val 16060189"/>
              <a:gd name="adj3" fmla="val 28289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6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Affordability Demographics</a:t>
            </a:r>
            <a:endParaRPr lang="ko-KR" altLang="en-US" dirty="0"/>
          </a:p>
        </p:txBody>
      </p:sp>
      <p:sp>
        <p:nvSpPr>
          <p:cNvPr id="4" name="Oval 3"/>
          <p:cNvSpPr/>
          <p:nvPr/>
        </p:nvSpPr>
        <p:spPr>
          <a:xfrm>
            <a:off x="3854658" y="2989944"/>
            <a:ext cx="1440160" cy="1440160"/>
          </a:xfrm>
          <a:prstGeom prst="ellipse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Block Arc 14"/>
          <p:cNvSpPr/>
          <p:nvPr/>
        </p:nvSpPr>
        <p:spPr>
          <a:xfrm rot="16200000">
            <a:off x="4255195" y="3390270"/>
            <a:ext cx="639087" cy="63950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885" y="3168213"/>
            <a:ext cx="2321010" cy="863358"/>
            <a:chOff x="803640" y="3362835"/>
            <a:chExt cx="2059657" cy="863358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Does the unemployment rate pay a significant role in affordability?</a:t>
              </a:r>
              <a:endParaRPr lang="ko-KR" altLang="en-US" sz="1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Unemployment Rate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25597" y="3168213"/>
            <a:ext cx="2321010" cy="863358"/>
            <a:chOff x="803640" y="3362835"/>
            <a:chExt cx="2059657" cy="863358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Pulling it all together – what do the stats of an average mortgage payer look like?</a:t>
              </a:r>
              <a:endParaRPr lang="ko-KR" altLang="en-US" sz="12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Average Mortgage Payer</a:t>
              </a:r>
              <a:endParaRPr lang="ko-KR" altLang="en-US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8691" y="1158751"/>
            <a:ext cx="2321010" cy="863358"/>
            <a:chOff x="803640" y="3362835"/>
            <a:chExt cx="2059657" cy="86335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Does Educational Attainment increase or decrease the affordability?</a:t>
              </a:r>
              <a:endParaRPr lang="ko-KR" alt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Educational Attainment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97292" y="1158751"/>
            <a:ext cx="2321010" cy="863358"/>
            <a:chOff x="803640" y="3362835"/>
            <a:chExt cx="2059657" cy="86335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How do education and income work together to affect affordability?</a:t>
              </a:r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Education and Income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97976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1660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7315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5597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5CA4D77-249B-4067-95F5-56C777693D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dirty="0"/>
              <a:t>What does housing affordability look like for the average home owner?</a:t>
            </a: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60AA0F31-2323-4234-B3E8-A6431F76E678}"/>
              </a:ext>
            </a:extLst>
          </p:cNvPr>
          <p:cNvSpPr/>
          <p:nvPr/>
        </p:nvSpPr>
        <p:spPr>
          <a:xfrm>
            <a:off x="5068032" y="2427734"/>
            <a:ext cx="398662" cy="2402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Isosceles Triangle 68">
            <a:extLst>
              <a:ext uri="{FF2B5EF4-FFF2-40B4-BE49-F238E27FC236}">
                <a16:creationId xmlns:a16="http://schemas.microsoft.com/office/drawing/2014/main" id="{75EC6800-53F9-4D4A-986D-5819EA176789}"/>
              </a:ext>
            </a:extLst>
          </p:cNvPr>
          <p:cNvSpPr/>
          <p:nvPr/>
        </p:nvSpPr>
        <p:spPr>
          <a:xfrm rot="10800000">
            <a:off x="3174132" y="3408198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Parallelogram 15">
            <a:extLst>
              <a:ext uri="{FF2B5EF4-FFF2-40B4-BE49-F238E27FC236}">
                <a16:creationId xmlns:a16="http://schemas.microsoft.com/office/drawing/2014/main" id="{85E14164-D1C4-49A6-AAEF-52C0D1737F73}"/>
              </a:ext>
            </a:extLst>
          </p:cNvPr>
          <p:cNvSpPr/>
          <p:nvPr/>
        </p:nvSpPr>
        <p:spPr>
          <a:xfrm rot="16200000">
            <a:off x="3650205" y="2242268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AutoShape 4" descr="Related image">
            <a:extLst>
              <a:ext uri="{FF2B5EF4-FFF2-40B4-BE49-F238E27FC236}">
                <a16:creationId xmlns:a16="http://schemas.microsoft.com/office/drawing/2014/main" id="{5510F6F7-FFE5-445C-A69B-728C08D4F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53" y="810160"/>
            <a:ext cx="34099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ound Same Side Corner Rectangle 8">
            <a:extLst>
              <a:ext uri="{FF2B5EF4-FFF2-40B4-BE49-F238E27FC236}">
                <a16:creationId xmlns:a16="http://schemas.microsoft.com/office/drawing/2014/main" id="{EF45996F-1E55-43F0-9059-130F90DCAE22}"/>
              </a:ext>
            </a:extLst>
          </p:cNvPr>
          <p:cNvSpPr/>
          <p:nvPr/>
        </p:nvSpPr>
        <p:spPr>
          <a:xfrm>
            <a:off x="5709695" y="3426065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 Same Side Corner Rectangle 20">
            <a:extLst>
              <a:ext uri="{FF2B5EF4-FFF2-40B4-BE49-F238E27FC236}">
                <a16:creationId xmlns:a16="http://schemas.microsoft.com/office/drawing/2014/main" id="{A3191A73-12EB-480D-9435-C2FC4C96DCFC}"/>
              </a:ext>
            </a:extLst>
          </p:cNvPr>
          <p:cNvSpPr/>
          <p:nvPr/>
        </p:nvSpPr>
        <p:spPr>
          <a:xfrm rot="10800000">
            <a:off x="5913221" y="3421772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3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827584" y="722261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Income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76" y="1336576"/>
            <a:ext cx="3074400" cy="353943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Bottom Tier spends the most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Margins remain constant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1999-2010: income and affordability closely correlate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2010-2012, income goes up,  amount spent went down.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2012-2017 income rising, amount spent stagnant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2017-2018, incoming rising and affordability beginning to decrease</a:t>
            </a:r>
          </a:p>
          <a:p>
            <a:pPr marL="171450" indent="-171450"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5612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518736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Unemployment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4" y="1464335"/>
            <a:ext cx="2518737" cy="328404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When unemployment increased: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So did Affordability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Possibilities: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Government assistance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Downsizing to save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Economic Contraction</a:t>
            </a:r>
          </a:p>
          <a:p>
            <a:pPr lvl="1">
              <a:lnSpc>
                <a:spcPct val="150000"/>
              </a:lnSpc>
              <a:buSzPct val="200000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		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7331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-17937" y="751447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Education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59" y="1255751"/>
            <a:ext cx="2806769" cy="360720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Income increases with higher education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Doctorate only 12%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Less than HS 22%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Big jump with diploma from 22% to 14%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Middle tier, is very middle: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Average income, affordability,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As income goes down, affordability goes down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4158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Educational Allotments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5" y="1464335"/>
            <a:ext cx="2207217" cy="29608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mortgage payers have finish HS 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get post-secondary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More than a third obtain a Bachelor’s degree or Higher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6426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Affordability Demographics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600" b="1" dirty="0"/>
              <a:t>So Who’s Your Average Mortgage </a:t>
            </a:r>
            <a:r>
              <a:rPr lang="en-US" altLang="ko-KR" sz="1800" b="1" dirty="0"/>
              <a:t>Payer</a:t>
            </a:r>
            <a:r>
              <a:rPr lang="en-US" altLang="ko-KR" sz="1600" b="1" dirty="0"/>
              <a:t> in America? (2016)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01816" y="3614844"/>
            <a:ext cx="1728192" cy="591193"/>
            <a:chOff x="856159" y="3401938"/>
            <a:chExt cx="1350106" cy="591193"/>
          </a:xfrm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4"/>
                  </a:solidFill>
                  <a:cs typeface="Arial" pitchFamily="34" charset="0"/>
                </a:rPr>
                <a:t>Tier</a:t>
              </a: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4"/>
                  </a:solidFill>
                  <a:cs typeface="Arial" pitchFamily="34" charset="0"/>
                </a:rPr>
                <a:t>Middle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6428" y="3608596"/>
            <a:ext cx="1732599" cy="610823"/>
            <a:chOff x="852716" y="3401938"/>
            <a:chExt cx="1353549" cy="610823"/>
          </a:xfrm>
        </p:grpSpPr>
        <p:sp>
          <p:nvSpPr>
            <p:cNvPr id="27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1"/>
                  </a:solidFill>
                  <a:cs typeface="Arial" pitchFamily="34" charset="0"/>
                </a:rPr>
                <a:t>Income</a:t>
              </a:r>
            </a:p>
          </p:txBody>
        </p:sp>
        <p:sp>
          <p:nvSpPr>
            <p:cNvPr id="28" name="Text Placeholder 18"/>
            <p:cNvSpPr txBox="1">
              <a:spLocks/>
            </p:cNvSpPr>
            <p:nvPr/>
          </p:nvSpPr>
          <p:spPr>
            <a:xfrm>
              <a:off x="852716" y="376318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1"/>
                  </a:solidFill>
                  <a:cs typeface="Arial" pitchFamily="34" charset="0"/>
                </a:rPr>
                <a:t>$99,160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17298" y="3628226"/>
            <a:ext cx="1728192" cy="591193"/>
            <a:chOff x="856159" y="3401938"/>
            <a:chExt cx="1350106" cy="591193"/>
          </a:xfrm>
        </p:grpSpPr>
        <p:sp>
          <p:nvSpPr>
            <p:cNvPr id="34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3"/>
                  </a:solidFill>
                  <a:cs typeface="Arial" pitchFamily="34" charset="0"/>
                </a:rPr>
                <a:t>Education</a:t>
              </a:r>
            </a:p>
          </p:txBody>
        </p:sp>
        <p:sp>
          <p:nvSpPr>
            <p:cNvPr id="35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3"/>
                  </a:solidFill>
                  <a:cs typeface="Arial" pitchFamily="34" charset="0"/>
                </a:rPr>
                <a:t>Bachelor’s +</a:t>
              </a: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D5379E-58E7-4CBB-8772-E6B38B3497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453804"/>
            <a:ext cx="2016222" cy="1386153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6F242BF4-B2DE-4DB8-820C-36865E01C97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64" y="1460336"/>
            <a:ext cx="2016224" cy="1386153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59569B76-1D3A-43A9-8A79-EAE180E32BF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800" y="1466868"/>
            <a:ext cx="2016224" cy="1386153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D55A5A57-3677-4E94-AEE3-748FA94498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36" y="1473400"/>
            <a:ext cx="2016224" cy="1386153"/>
          </a:xfr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66FFE43-8A2F-4129-AD9E-494AA84FCFD8}"/>
              </a:ext>
            </a:extLst>
          </p:cNvPr>
          <p:cNvGrpSpPr/>
          <p:nvPr/>
        </p:nvGrpSpPr>
        <p:grpSpPr>
          <a:xfrm>
            <a:off x="415233" y="3628226"/>
            <a:ext cx="1728193" cy="1064399"/>
            <a:chOff x="391343" y="3135465"/>
            <a:chExt cx="1728193" cy="106439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A7EC4B-5275-43AE-ADE4-4A68D11185B6}"/>
                </a:ext>
              </a:extLst>
            </p:cNvPr>
            <p:cNvGrpSpPr/>
            <p:nvPr/>
          </p:nvGrpSpPr>
          <p:grpSpPr>
            <a:xfrm>
              <a:off x="391344" y="3135465"/>
              <a:ext cx="1728192" cy="591193"/>
              <a:chOff x="856159" y="3401938"/>
              <a:chExt cx="1350106" cy="591193"/>
            </a:xfrm>
          </p:grpSpPr>
          <p:sp>
            <p:nvSpPr>
              <p:cNvPr id="47" name="Text Placeholder 17">
                <a:extLst>
                  <a:ext uri="{FF2B5EF4-FFF2-40B4-BE49-F238E27FC236}">
                    <a16:creationId xmlns:a16="http://schemas.microsoft.com/office/drawing/2014/main" id="{9C28F97D-5125-4F3C-B84B-6F7FD99CF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40193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>
                    <a:solidFill>
                      <a:schemeClr val="accent2"/>
                    </a:solidFill>
                    <a:cs typeface="Arial" pitchFamily="34" charset="0"/>
                  </a:rPr>
                  <a:t>Employment</a:t>
                </a:r>
              </a:p>
            </p:txBody>
          </p:sp>
          <p:sp>
            <p:nvSpPr>
              <p:cNvPr id="48" name="Text Placeholder 18">
                <a:extLst>
                  <a:ext uri="{FF2B5EF4-FFF2-40B4-BE49-F238E27FC236}">
                    <a16:creationId xmlns:a16="http://schemas.microsoft.com/office/drawing/2014/main" id="{2CF23909-59BD-48D0-B533-C9ACDA322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743551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chemeClr val="accent2"/>
                    </a:solidFill>
                    <a:cs typeface="Arial" pitchFamily="34" charset="0"/>
                  </a:rPr>
                  <a:t>5%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F0AF67-5898-4DF8-83F6-2805FEFF91D2}"/>
                </a:ext>
              </a:extLst>
            </p:cNvPr>
            <p:cNvSpPr txBox="1"/>
            <p:nvPr/>
          </p:nvSpPr>
          <p:spPr>
            <a:xfrm>
              <a:off x="391343" y="3830532"/>
              <a:ext cx="1728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B33FC-C5AD-4431-9ED1-9EB428137A03}"/>
              </a:ext>
            </a:extLst>
          </p:cNvPr>
          <p:cNvSpPr/>
          <p:nvPr/>
        </p:nvSpPr>
        <p:spPr>
          <a:xfrm>
            <a:off x="1490432" y="158085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0E06655-DFA4-43C6-9575-5F9677E69E95}"/>
              </a:ext>
            </a:extLst>
          </p:cNvPr>
          <p:cNvSpPr/>
          <p:nvPr/>
        </p:nvSpPr>
        <p:spPr>
          <a:xfrm>
            <a:off x="1889048" y="1707493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A1C700E-9DAD-44DB-BFA7-5010CFCA4799}"/>
              </a:ext>
            </a:extLst>
          </p:cNvPr>
          <p:cNvSpPr/>
          <p:nvPr/>
        </p:nvSpPr>
        <p:spPr>
          <a:xfrm>
            <a:off x="81470" y="149163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3C94699-A7CE-40C7-A28D-C74322DBB92B}"/>
              </a:ext>
            </a:extLst>
          </p:cNvPr>
          <p:cNvSpPr/>
          <p:nvPr/>
        </p:nvSpPr>
        <p:spPr>
          <a:xfrm>
            <a:off x="233870" y="1563638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5F80AD0-98A2-4ACA-BF55-52874138EA8C}"/>
              </a:ext>
            </a:extLst>
          </p:cNvPr>
          <p:cNvSpPr/>
          <p:nvPr/>
        </p:nvSpPr>
        <p:spPr>
          <a:xfrm>
            <a:off x="386270" y="16356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882DEE1-9B5C-4CD0-8FE5-E8AC055237CE}"/>
              </a:ext>
            </a:extLst>
          </p:cNvPr>
          <p:cNvSpPr/>
          <p:nvPr/>
        </p:nvSpPr>
        <p:spPr>
          <a:xfrm>
            <a:off x="538670" y="17880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9C45B2D-84B2-4327-987F-1CDAB86DA9C3}"/>
              </a:ext>
            </a:extLst>
          </p:cNvPr>
          <p:cNvSpPr/>
          <p:nvPr/>
        </p:nvSpPr>
        <p:spPr>
          <a:xfrm>
            <a:off x="691070" y="19404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5E79643C-0FD7-46E6-A0E1-EC9AE3C52236}"/>
              </a:ext>
            </a:extLst>
          </p:cNvPr>
          <p:cNvSpPr/>
          <p:nvPr/>
        </p:nvSpPr>
        <p:spPr>
          <a:xfrm>
            <a:off x="843470" y="221171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FF29052-8056-4EEF-9598-D29AFEB16DEC}"/>
              </a:ext>
            </a:extLst>
          </p:cNvPr>
          <p:cNvSpPr/>
          <p:nvPr/>
        </p:nvSpPr>
        <p:spPr>
          <a:xfrm>
            <a:off x="995870" y="242773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1828D78-A38E-4AF3-B6CB-569FA7A6198D}"/>
              </a:ext>
            </a:extLst>
          </p:cNvPr>
          <p:cNvSpPr/>
          <p:nvPr/>
        </p:nvSpPr>
        <p:spPr>
          <a:xfrm>
            <a:off x="2161271" y="213938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Picture 8" descr="Image result for people rush icon">
            <a:hlinkClick r:id="rId2"/>
            <a:extLst>
              <a:ext uri="{FF2B5EF4-FFF2-40B4-BE49-F238E27FC236}">
                <a16:creationId xmlns:a16="http://schemas.microsoft.com/office/drawing/2014/main" id="{D1CD907D-C494-40C6-B05A-331E3339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38167" y="2155479"/>
            <a:ext cx="1053815" cy="105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4F5CD4A2-304C-4129-8F1A-FB9F922B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65074" y="1961115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E953F68B-8331-4E18-88B4-C7211685BCDF}"/>
              </a:ext>
            </a:extLst>
          </p:cNvPr>
          <p:cNvSpPr/>
          <p:nvPr/>
        </p:nvSpPr>
        <p:spPr>
          <a:xfrm>
            <a:off x="1914187" y="2933504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8800EB47-B2C2-4602-96C1-6E467471E4D3}"/>
              </a:ext>
            </a:extLst>
          </p:cNvPr>
          <p:cNvSpPr/>
          <p:nvPr/>
        </p:nvSpPr>
        <p:spPr>
          <a:xfrm>
            <a:off x="2713460" y="2729942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2453DC5C-7C77-4ED7-B8F7-1B176491ABB2}"/>
              </a:ext>
            </a:extLst>
          </p:cNvPr>
          <p:cNvSpPr/>
          <p:nvPr/>
        </p:nvSpPr>
        <p:spPr>
          <a:xfrm>
            <a:off x="2244717" y="3252873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8B2369C3-6389-46C8-8C79-80013CEB5DE4}"/>
              </a:ext>
            </a:extLst>
          </p:cNvPr>
          <p:cNvSpPr/>
          <p:nvPr/>
        </p:nvSpPr>
        <p:spPr>
          <a:xfrm>
            <a:off x="3167890" y="3077101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B091EC9D-1CEB-4EFF-843F-DE59C1F1CB16}"/>
              </a:ext>
            </a:extLst>
          </p:cNvPr>
          <p:cNvSpPr/>
          <p:nvPr/>
        </p:nvSpPr>
        <p:spPr>
          <a:xfrm>
            <a:off x="2836760" y="3436895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BE37BEC-1390-4D92-9EDE-BB444E4A1B3C}"/>
              </a:ext>
            </a:extLst>
          </p:cNvPr>
          <p:cNvSpPr/>
          <p:nvPr/>
        </p:nvSpPr>
        <p:spPr>
          <a:xfrm>
            <a:off x="1593202" y="3151637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D4D0790-E17B-42E1-A76D-D6D506306B20}"/>
              </a:ext>
            </a:extLst>
          </p:cNvPr>
          <p:cNvSpPr/>
          <p:nvPr/>
        </p:nvSpPr>
        <p:spPr>
          <a:xfrm>
            <a:off x="1007620" y="2967868"/>
            <a:ext cx="791747" cy="7904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A453E23-C5B7-4E5B-AD43-911945EE2245}"/>
              </a:ext>
            </a:extLst>
          </p:cNvPr>
          <p:cNvSpPr/>
          <p:nvPr/>
        </p:nvSpPr>
        <p:spPr>
          <a:xfrm>
            <a:off x="1285618" y="3042151"/>
            <a:ext cx="887401" cy="80982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F2F7D4E-EAFD-458E-A86A-0FF1B937C736}"/>
              </a:ext>
            </a:extLst>
          </p:cNvPr>
          <p:cNvSpPr/>
          <p:nvPr/>
        </p:nvSpPr>
        <p:spPr>
          <a:xfrm>
            <a:off x="2034302" y="3487499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2DBC8C2-08E1-457C-90ED-CFF50E78F46F}"/>
              </a:ext>
            </a:extLst>
          </p:cNvPr>
          <p:cNvSpPr/>
          <p:nvPr/>
        </p:nvSpPr>
        <p:spPr>
          <a:xfrm>
            <a:off x="1253671" y="3391764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2905E4B-51D9-4C2E-909A-32939802EB1C}"/>
              </a:ext>
            </a:extLst>
          </p:cNvPr>
          <p:cNvSpPr/>
          <p:nvPr/>
        </p:nvSpPr>
        <p:spPr>
          <a:xfrm>
            <a:off x="638502" y="3380013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91E8290E-863A-4708-872A-5088D4C32D53}"/>
              </a:ext>
            </a:extLst>
          </p:cNvPr>
          <p:cNvSpPr/>
          <p:nvPr/>
        </p:nvSpPr>
        <p:spPr>
          <a:xfrm>
            <a:off x="4103358" y="2313807"/>
            <a:ext cx="1364291" cy="681123"/>
          </a:xfrm>
          <a:prstGeom prst="leftRigh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D3BE7E4-3574-4E90-8DAA-B4422F40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2856058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05D09D25-0AEC-46C3-A927-D838D4A9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81" y="2398288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B41E9A5C-8086-4DA9-AC65-A776266F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80858" y="2935971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21DA4375-DE34-498D-9505-3DDE923A7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462" y="1909509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4F3978A-FF39-441E-AB24-5E86E126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1673" y="2682135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0E8EE57C-21CB-452F-B53A-5447E6A90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18713" y="3207831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38B53397-222A-4964-AA38-F63127D7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5940" y="2037100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6061D1C4-7A4E-49A8-9315-2416BF8C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1627" y="2994302"/>
            <a:ext cx="1023673" cy="102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DA46CEE7-8351-42A2-9611-D91659FC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50" y="2511447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1735B04F-F159-4839-AA6D-87D0624C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144090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F4719B60-711C-4139-A553-AB82949F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7634" y="2866188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90DE340-3528-4059-B05A-6BCAA4CC2CB7}"/>
              </a:ext>
            </a:extLst>
          </p:cNvPr>
          <p:cNvSpPr/>
          <p:nvPr/>
        </p:nvSpPr>
        <p:spPr>
          <a:xfrm>
            <a:off x="1173559" y="894204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Supply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91E862-1304-4AC4-90B1-617077A63ACB}"/>
              </a:ext>
            </a:extLst>
          </p:cNvPr>
          <p:cNvSpPr/>
          <p:nvPr/>
        </p:nvSpPr>
        <p:spPr>
          <a:xfrm>
            <a:off x="6541110" y="974210"/>
            <a:ext cx="1095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3716345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C70715-DDF0-4BBD-91BC-66BEEF0FA2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42521"/>
            <a:ext cx="5184576" cy="4324148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59A6794-DFE7-46AC-9E6D-C3622DA4183D}"/>
              </a:ext>
            </a:extLst>
          </p:cNvPr>
          <p:cNvSpPr/>
          <p:nvPr/>
        </p:nvSpPr>
        <p:spPr>
          <a:xfrm>
            <a:off x="5364088" y="2859782"/>
            <a:ext cx="864096" cy="72008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7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7544" y="1452749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1307" y="1514446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5583" y="1553179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352035" y="1419622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72105" y="1488727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48127" y="1473468"/>
            <a:ext cx="7000576" cy="536295"/>
            <a:chOff x="2175371" y="1762965"/>
            <a:chExt cx="5040560" cy="582881"/>
          </a:xfrm>
        </p:grpSpPr>
        <p:sp>
          <p:nvSpPr>
            <p:cNvPr id="19" name="TextBox 10"/>
            <p:cNvSpPr txBox="1"/>
            <p:nvPr/>
          </p:nvSpPr>
          <p:spPr bwMode="auto">
            <a:xfrm>
              <a:off x="2175371" y="1762965"/>
              <a:ext cx="5040560" cy="33451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Motivation &amp; Summary</a:t>
              </a:r>
            </a:p>
          </p:txBody>
        </p:sp>
        <p:sp>
          <p:nvSpPr>
            <p:cNvPr id="20" name="TextBox 12"/>
            <p:cNvSpPr txBox="1"/>
            <p:nvPr/>
          </p:nvSpPr>
          <p:spPr bwMode="auto">
            <a:xfrm>
              <a:off x="2175371" y="2044785"/>
              <a:ext cx="5040560" cy="30106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Real Estate Affordability</a:t>
              </a: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467544" y="231684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3063" y="237854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57339" y="241727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352035" y="228371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72105" y="235158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48127" y="2372653"/>
            <a:ext cx="7000576" cy="524751"/>
            <a:chOff x="2175371" y="1762964"/>
            <a:chExt cx="5040560" cy="570336"/>
          </a:xfrm>
        </p:grpSpPr>
        <p:sp>
          <p:nvSpPr>
            <p:cNvPr id="42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Questions &amp; Data</a:t>
              </a:r>
            </a:p>
          </p:txBody>
        </p:sp>
        <p:sp>
          <p:nvSpPr>
            <p:cNvPr id="43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Zillow.com, Realtor.com, Bureau of Labor Statistics, Google Maps API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3180941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1307" y="3242638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55583" y="3281371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352035" y="3147814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472105" y="3215681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648127" y="3235977"/>
            <a:ext cx="7000576" cy="524750"/>
            <a:chOff x="2175371" y="1762964"/>
            <a:chExt cx="5040560" cy="570336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Data Analysis &amp; Discussion</a:t>
              </a: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Process, Findings, Figures, General Conclusions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467544" y="402609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41307" y="408779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55583" y="412652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352035" y="399296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472105" y="406083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648127" y="4081131"/>
            <a:ext cx="7000576" cy="524750"/>
            <a:chOff x="2175371" y="1762964"/>
            <a:chExt cx="5040560" cy="570336"/>
          </a:xfrm>
        </p:grpSpPr>
        <p:sp>
          <p:nvSpPr>
            <p:cNvPr id="58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Post Mortem</a:t>
              </a:r>
            </a:p>
          </p:txBody>
        </p:sp>
        <p:sp>
          <p:nvSpPr>
            <p:cNvPr id="59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Difficulties, Additional Steps</a:t>
              </a:r>
            </a:p>
          </p:txBody>
        </p:sp>
      </p:grpSp>
      <p:sp>
        <p:nvSpPr>
          <p:cNvPr id="68" name="Rounded Rectangle 15">
            <a:extLst>
              <a:ext uri="{FF2B5EF4-FFF2-40B4-BE49-F238E27FC236}">
                <a16:creationId xmlns:a16="http://schemas.microsoft.com/office/drawing/2014/main" id="{A69F2AC4-6B9D-4E82-B925-E6EF2C1A1B56}"/>
              </a:ext>
            </a:extLst>
          </p:cNvPr>
          <p:cNvSpPr/>
          <p:nvPr/>
        </p:nvSpPr>
        <p:spPr>
          <a:xfrm>
            <a:off x="1868619" y="483518"/>
            <a:ext cx="6231773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ounded Rectangle 16">
            <a:extLst>
              <a:ext uri="{FF2B5EF4-FFF2-40B4-BE49-F238E27FC236}">
                <a16:creationId xmlns:a16="http://schemas.microsoft.com/office/drawing/2014/main" id="{3B4115E8-BB61-4839-8D9F-6F6BD50E6ED8}"/>
              </a:ext>
            </a:extLst>
          </p:cNvPr>
          <p:cNvSpPr/>
          <p:nvPr/>
        </p:nvSpPr>
        <p:spPr>
          <a:xfrm>
            <a:off x="1979712" y="547244"/>
            <a:ext cx="6033309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47501-42DF-4330-891F-C56420ECE731}"/>
              </a:ext>
            </a:extLst>
          </p:cNvPr>
          <p:cNvSpPr txBox="1"/>
          <p:nvPr/>
        </p:nvSpPr>
        <p:spPr>
          <a:xfrm>
            <a:off x="1979712" y="49395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464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Listing Price “Hotness”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E83B7-CD66-498A-84EB-D7F347F9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7267"/>
            <a:ext cx="4155927" cy="415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0A427-7971-46C0-ABC5-EC5959446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63" y="892674"/>
            <a:ext cx="4160520" cy="4160520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7A87A2B-F114-4F9B-BF47-5ADBB1B2E43D}"/>
              </a:ext>
            </a:extLst>
          </p:cNvPr>
          <p:cNvSpPr/>
          <p:nvPr/>
        </p:nvSpPr>
        <p:spPr>
          <a:xfrm>
            <a:off x="2915816" y="3579862"/>
            <a:ext cx="720080" cy="72008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25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A76BD2-AC98-414A-8109-2C491EAE72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-23986"/>
            <a:ext cx="5832648" cy="51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0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D5BF9-546B-4863-9DD1-F1CE709D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8" y="972792"/>
            <a:ext cx="4186129" cy="3254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A216-2F94-4E9E-8D80-5008FF98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4" y="1001709"/>
            <a:ext cx="4187952" cy="32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3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What about Renters?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accent2"/>
                </a:solidFill>
              </a:rPr>
              <a:t>Looking at the Affordability for Renters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D430A-2D4E-4859-B44B-35ABFF301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65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$40,000 to $118,000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EB720-1062-4093-820C-391BACEA8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1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62753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Lower Tier: &lt;$40,000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2A472-221A-49D6-A816-B7317AF42E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82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/>
              <a:t>Rent Affordability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34261-08AF-43AF-97E9-D1E85510B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00447" y="699542"/>
            <a:ext cx="8312728" cy="13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AA074-BB54-4869-916D-BBDC4B01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9" b="18900"/>
          <a:stretch/>
        </p:blipFill>
        <p:spPr>
          <a:xfrm>
            <a:off x="404190" y="806621"/>
            <a:ext cx="8312727" cy="963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A673D-6AEA-492A-A77C-A0A7DE44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15637" y="1841850"/>
            <a:ext cx="8312727" cy="130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510ED-0EA3-40D8-9507-29787745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1" b="18900"/>
          <a:stretch/>
        </p:blipFill>
        <p:spPr>
          <a:xfrm>
            <a:off x="415637" y="1949863"/>
            <a:ext cx="8312727" cy="98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A5F91B-1ECF-4BC0-8A39-CCDCCD985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13848"/>
            <a:ext cx="8312727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87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8BA985-0067-4791-95BA-CC1EBF763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030"/>
            <a:ext cx="9144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B5F38-D3B3-4B1F-855C-38FB3E963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4800"/>
          <a:stretch/>
        </p:blipFill>
        <p:spPr>
          <a:xfrm>
            <a:off x="0" y="1779662"/>
            <a:ext cx="9144000" cy="936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B4B47-0237-4183-84B4-209527EC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1635646"/>
            <a:ext cx="9144000" cy="144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C5FF5-F7BE-41BF-960B-FCC75581CA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411510"/>
            <a:ext cx="9144000" cy="144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A5BB4-84EF-4700-AB1F-1A3FAD91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1650"/>
          <a:stretch/>
        </p:blipFill>
        <p:spPr>
          <a:xfrm>
            <a:off x="0" y="555526"/>
            <a:ext cx="914400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Post Mortem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1635646"/>
            <a:ext cx="56995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Difficulties: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Broad Scope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 Narrow 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50 Cities  1 or 2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Plethora of Data and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Narrow the source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Additional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Specific Cities  Neighborhoods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2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139702"/>
            <a:ext cx="9144000" cy="57606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+mn-lt"/>
              </a:rPr>
              <a:t>Thank You</a:t>
            </a:r>
            <a:endParaRPr lang="ko-KR" alt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859782"/>
            <a:ext cx="9144000" cy="473951"/>
          </a:xfrm>
        </p:spPr>
        <p:txBody>
          <a:bodyPr/>
          <a:lstStyle/>
          <a:p>
            <a:pPr lvl="0"/>
            <a:r>
              <a:rPr lang="en-US" altLang="ko-KR" sz="1600" dirty="0"/>
              <a:t>In Memory of Sam </a:t>
            </a:r>
            <a:r>
              <a:rPr lang="en-US" altLang="ko-KR" sz="1600" dirty="0" err="1"/>
              <a:t>Schlunz</a:t>
            </a:r>
            <a:endParaRPr lang="en-US" altLang="ko-KR" sz="1600" dirty="0"/>
          </a:p>
        </p:txBody>
      </p:sp>
      <p:sp>
        <p:nvSpPr>
          <p:cNvPr id="4" name="Rectangle 3"/>
          <p:cNvSpPr/>
          <p:nvPr/>
        </p:nvSpPr>
        <p:spPr>
          <a:xfrm>
            <a:off x="359532" y="2859782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E:\002-KIMS BUSINESS\007-02-Fullslidesppt-Contents\20161219\07-real\rea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975" y="329965"/>
            <a:ext cx="1460051" cy="137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2DF3D-6DB4-48C9-85DB-6CE9D366FC11}"/>
              </a:ext>
            </a:extLst>
          </p:cNvPr>
          <p:cNvSpPr/>
          <p:nvPr/>
        </p:nvSpPr>
        <p:spPr>
          <a:xfrm>
            <a:off x="323528" y="1995686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EC9F9-BBA2-4D22-A33B-3095E0FE8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60" y="3310107"/>
            <a:ext cx="1677536" cy="1182070"/>
          </a:xfrm>
          <a:prstGeom prst="rect">
            <a:avLst/>
          </a:prstGeom>
          <a:solidFill>
            <a:srgbClr val="4784A1"/>
          </a:solidFill>
        </p:spPr>
      </p:pic>
    </p:spTree>
    <p:extLst>
      <p:ext uri="{BB962C8B-B14F-4D97-AF65-F5344CB8AC3E}">
        <p14:creationId xmlns:p14="http://schemas.microsoft.com/office/powerpoint/2010/main" val="423800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Motivation &amp; Summary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3395" y="1563637"/>
            <a:ext cx="5793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How has real estate affordability for home buyers changed over time in the top 50 US cities based on population?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F1183-FD94-431D-8DD9-68E44021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94" y="2269149"/>
            <a:ext cx="5976664" cy="28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Questions?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Questions &amp; Data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CA5B8-C345-4130-BA54-3EE1E502402D}"/>
              </a:ext>
            </a:extLst>
          </p:cNvPr>
          <p:cNvSpPr txBox="1"/>
          <p:nvPr/>
        </p:nvSpPr>
        <p:spPr>
          <a:xfrm>
            <a:off x="1979712" y="1635646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Affordability = Household Income </a:t>
            </a:r>
          </a:p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		    Mortgage Payment</a:t>
            </a:r>
          </a:p>
          <a:p>
            <a:endParaRPr lang="en-US" sz="24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696B05-1735-4D0E-84B0-BD184C0E2CBC}"/>
              </a:ext>
            </a:extLst>
          </p:cNvPr>
          <p:cNvCxnSpPr/>
          <p:nvPr/>
        </p:nvCxnSpPr>
        <p:spPr>
          <a:xfrm>
            <a:off x="4211960" y="2047742"/>
            <a:ext cx="2736304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B4A20-6405-4DC1-910E-6AE30C065DFB}"/>
              </a:ext>
            </a:extLst>
          </p:cNvPr>
          <p:cNvSpPr txBox="1"/>
          <p:nvPr/>
        </p:nvSpPr>
        <p:spPr>
          <a:xfrm>
            <a:off x="2066326" y="2872556"/>
            <a:ext cx="524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*Mortgage Payment of Median-Valued Home 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30-year fixed interest rate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Monthly Median Household Income</a:t>
            </a:r>
          </a:p>
        </p:txBody>
      </p:sp>
    </p:spTree>
    <p:extLst>
      <p:ext uri="{BB962C8B-B14F-4D97-AF65-F5344CB8AC3E}">
        <p14:creationId xmlns:p14="http://schemas.microsoft.com/office/powerpoint/2010/main" val="75620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/>
          <p:nvPr/>
        </p:nvSpPr>
        <p:spPr>
          <a:xfrm>
            <a:off x="1998762" y="1131590"/>
            <a:ext cx="1818687" cy="1815734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9480" y="2116582"/>
            <a:ext cx="1037249" cy="769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9"/>
          <p:cNvSpPr/>
          <p:nvPr/>
        </p:nvSpPr>
        <p:spPr>
          <a:xfrm>
            <a:off x="4362326" y="1109311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Comparing Affordability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066924" y="2332243"/>
            <a:ext cx="2349504" cy="2345689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5244376" y="3784357"/>
            <a:ext cx="1008112" cy="1006475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6229543" y="2354225"/>
            <a:ext cx="2016224" cy="2012951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2814896" y="3635986"/>
            <a:ext cx="504055" cy="503237"/>
          </a:xfrm>
          <a:custGeom>
            <a:avLst/>
            <a:gdLst/>
            <a:ahLst/>
            <a:cxnLst/>
            <a:rect l="l" t="t" r="r" b="b"/>
            <a:pathLst>
              <a:path w="504055" h="503237">
                <a:moveTo>
                  <a:pt x="171145" y="258032"/>
                </a:moveTo>
                <a:lnTo>
                  <a:pt x="171145" y="419796"/>
                </a:lnTo>
                <a:lnTo>
                  <a:pt x="332909" y="419796"/>
                </a:lnTo>
                <a:lnTo>
                  <a:pt x="332909" y="258032"/>
                </a:lnTo>
                <a:close/>
                <a:moveTo>
                  <a:pt x="252948" y="100312"/>
                </a:moveTo>
                <a:lnTo>
                  <a:pt x="415977" y="263341"/>
                </a:lnTo>
                <a:lnTo>
                  <a:pt x="415977" y="263341"/>
                </a:lnTo>
                <a:lnTo>
                  <a:pt x="415977" y="503237"/>
                </a:lnTo>
                <a:lnTo>
                  <a:pt x="363808" y="503237"/>
                </a:lnTo>
                <a:lnTo>
                  <a:pt x="314626" y="503237"/>
                </a:lnTo>
                <a:lnTo>
                  <a:pt x="191270" y="503237"/>
                </a:lnTo>
                <a:lnTo>
                  <a:pt x="140562" y="503237"/>
                </a:lnTo>
                <a:lnTo>
                  <a:pt x="89919" y="503237"/>
                </a:lnTo>
                <a:lnTo>
                  <a:pt x="89919" y="263341"/>
                </a:lnTo>
                <a:lnTo>
                  <a:pt x="89919" y="263341"/>
                </a:lnTo>
                <a:close/>
                <a:moveTo>
                  <a:pt x="79631" y="19157"/>
                </a:moveTo>
                <a:lnTo>
                  <a:pt x="147092" y="19157"/>
                </a:lnTo>
                <a:lnTo>
                  <a:pt x="147092" y="84715"/>
                </a:lnTo>
                <a:lnTo>
                  <a:pt x="79631" y="152176"/>
                </a:lnTo>
                <a:close/>
                <a:moveTo>
                  <a:pt x="252948" y="1109"/>
                </a:moveTo>
                <a:lnTo>
                  <a:pt x="504055" y="263341"/>
                </a:lnTo>
                <a:lnTo>
                  <a:pt x="452877" y="263341"/>
                </a:lnTo>
                <a:lnTo>
                  <a:pt x="252948" y="54554"/>
                </a:lnTo>
                <a:close/>
                <a:moveTo>
                  <a:pt x="252948" y="0"/>
                </a:moveTo>
                <a:lnTo>
                  <a:pt x="252948" y="53446"/>
                </a:lnTo>
                <a:lnTo>
                  <a:pt x="51553" y="262233"/>
                </a:lnTo>
                <a:lnTo>
                  <a:pt x="0" y="26223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/>
          <p:cNvSpPr/>
          <p:nvPr/>
        </p:nvSpPr>
        <p:spPr>
          <a:xfrm>
            <a:off x="3982864" y="1845509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6262115" y="431847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/>
          <p:cNvSpPr/>
          <p:nvPr/>
        </p:nvSpPr>
        <p:spPr>
          <a:xfrm>
            <a:off x="713899" y="2306194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/>
          <p:cNvSpPr/>
          <p:nvPr/>
        </p:nvSpPr>
        <p:spPr>
          <a:xfrm>
            <a:off x="8028384" y="2571750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533879" y="387108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78833" y="3604654"/>
            <a:ext cx="1325686" cy="1005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6671614" y="3411372"/>
            <a:ext cx="1139789" cy="887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558556" y="3676991"/>
            <a:ext cx="1369776" cy="584775"/>
            <a:chOff x="803640" y="3362835"/>
            <a:chExt cx="2059657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Education Attained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74873" y="2353878"/>
            <a:ext cx="1369776" cy="830997"/>
            <a:chOff x="803640" y="3362835"/>
            <a:chExt cx="2059657" cy="830997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Current City “Hotness” Score</a:t>
              </a:r>
              <a:endParaRPr lang="ko-KR" altLang="en-US" sz="1600" b="1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52767" y="3425340"/>
            <a:ext cx="1369776" cy="738664"/>
            <a:chOff x="803640" y="3362835"/>
            <a:chExt cx="2059657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Homebuyers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vs.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Renters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98048" y="3631594"/>
            <a:ext cx="1514148" cy="575543"/>
            <a:chOff x="760939" y="3447518"/>
            <a:chExt cx="2276741" cy="575543"/>
          </a:xfrm>
        </p:grpSpPr>
        <p:sp>
          <p:nvSpPr>
            <p:cNvPr id="35" name="TextBox 34"/>
            <p:cNvSpPr txBox="1"/>
            <p:nvPr/>
          </p:nvSpPr>
          <p:spPr>
            <a:xfrm>
              <a:off x="791561" y="358886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0939" y="3447518"/>
              <a:ext cx="2276741" cy="57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Unemployment</a:t>
              </a:r>
            </a:p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Rate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25108" y="2160880"/>
            <a:ext cx="1176520" cy="646331"/>
            <a:chOff x="803640" y="3362835"/>
            <a:chExt cx="2059657" cy="646331"/>
          </a:xfrm>
        </p:grpSpPr>
        <p:sp>
          <p:nvSpPr>
            <p:cNvPr id="38" name="TextBox 3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3640" y="3362835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Median Income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5" name="Rectangle 9"/>
          <p:cNvSpPr/>
          <p:nvPr/>
        </p:nvSpPr>
        <p:spPr>
          <a:xfrm>
            <a:off x="6612528" y="1794634"/>
            <a:ext cx="371740" cy="371136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9"/>
          <p:cNvSpPr/>
          <p:nvPr/>
        </p:nvSpPr>
        <p:spPr>
          <a:xfrm>
            <a:off x="1354739" y="1529763"/>
            <a:ext cx="496279" cy="495473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Data Sources</a:t>
            </a:r>
            <a:endParaRPr lang="ko-KR" altLang="en-US" dirty="0"/>
          </a:p>
        </p:txBody>
      </p:sp>
      <p:sp>
        <p:nvSpPr>
          <p:cNvPr id="7" name="Oval 21"/>
          <p:cNvSpPr>
            <a:spLocks noChangeAspect="1"/>
          </p:cNvSpPr>
          <p:nvPr/>
        </p:nvSpPr>
        <p:spPr>
          <a:xfrm rot="429050">
            <a:off x="3062042" y="1473941"/>
            <a:ext cx="1432492" cy="1611426"/>
          </a:xfrm>
          <a:custGeom>
            <a:avLst/>
            <a:gdLst/>
            <a:ahLst/>
            <a:cxnLst/>
            <a:rect l="l" t="t" r="r" b="b"/>
            <a:pathLst>
              <a:path w="1432492" h="1611426">
                <a:moveTo>
                  <a:pt x="929327" y="0"/>
                </a:move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92" y="534163"/>
                </a:lnTo>
                <a:cubicBezTo>
                  <a:pt x="938987" y="620510"/>
                  <a:pt x="591896" y="1071044"/>
                  <a:pt x="635525" y="1571289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66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val 21"/>
          <p:cNvSpPr>
            <a:spLocks noChangeAspect="1"/>
          </p:cNvSpPr>
          <p:nvPr/>
        </p:nvSpPr>
        <p:spPr>
          <a:xfrm rot="5853198">
            <a:off x="4651350" y="1496926"/>
            <a:ext cx="1432301" cy="1611426"/>
          </a:xfrm>
          <a:custGeom>
            <a:avLst/>
            <a:gdLst/>
            <a:ahLst/>
            <a:cxnLst/>
            <a:rect l="l" t="t" r="r" b="b"/>
            <a:pathLst>
              <a:path w="1432301" h="1611426">
                <a:moveTo>
                  <a:pt x="0" y="1296342"/>
                </a:move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301" y="532636"/>
                </a:lnTo>
                <a:cubicBezTo>
                  <a:pt x="926065" y="609613"/>
                  <a:pt x="568388" y="1066948"/>
                  <a:pt x="612802" y="1574140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close/>
              </a:path>
            </a:pathLst>
          </a:custGeom>
          <a:gradFill flip="none" rotWithShape="1">
            <a:gsLst>
              <a:gs pos="40000">
                <a:srgbClr val="FAFAFA">
                  <a:lumMod val="87000"/>
                </a:srgbClr>
              </a:gs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24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Oval 21"/>
          <p:cNvSpPr>
            <a:spLocks noChangeAspect="1"/>
          </p:cNvSpPr>
          <p:nvPr/>
        </p:nvSpPr>
        <p:spPr>
          <a:xfrm rot="429050" flipH="1" flipV="1">
            <a:off x="4629050" y="3052269"/>
            <a:ext cx="1432400" cy="1611426"/>
          </a:xfrm>
          <a:custGeom>
            <a:avLst/>
            <a:gdLst/>
            <a:ahLst/>
            <a:cxnLst/>
            <a:rect l="l" t="t" r="r" b="b"/>
            <a:pathLst>
              <a:path w="1432400" h="1611426">
                <a:moveTo>
                  <a:pt x="620988" y="1573113"/>
                </a:move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00" y="533430"/>
                </a:lnTo>
                <a:cubicBezTo>
                  <a:pt x="931260" y="613548"/>
                  <a:pt x="576945" y="1067987"/>
                  <a:pt x="620988" y="157311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21"/>
          <p:cNvSpPr>
            <a:spLocks noChangeAspect="1"/>
          </p:cNvSpPr>
          <p:nvPr/>
        </p:nvSpPr>
        <p:spPr>
          <a:xfrm rot="5820000" flipH="1" flipV="1">
            <a:off x="3061944" y="3044799"/>
            <a:ext cx="1433238" cy="1611426"/>
          </a:xfrm>
          <a:custGeom>
            <a:avLst/>
            <a:gdLst/>
            <a:ahLst/>
            <a:cxnLst/>
            <a:rect l="l" t="t" r="r" b="b"/>
            <a:pathLst>
              <a:path w="1433238" h="1611426">
                <a:moveTo>
                  <a:pt x="1433238" y="540105"/>
                </a:moveTo>
                <a:cubicBezTo>
                  <a:pt x="934564" y="619754"/>
                  <a:pt x="580875" y="1070338"/>
                  <a:pt x="621281" y="1573076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close/>
              </a:path>
            </a:pathLst>
          </a:custGeom>
          <a:solidFill>
            <a:schemeClr val="bg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6741" y="1563638"/>
            <a:ext cx="2539483" cy="494026"/>
            <a:chOff x="803640" y="3362835"/>
            <a:chExt cx="2059657" cy="494026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Provided Data on City Affordability   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Zillow.com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9264" y="3363838"/>
            <a:ext cx="2994389" cy="873448"/>
            <a:chOff x="803640" y="3362835"/>
            <a:chExt cx="2428610" cy="873448"/>
          </a:xfrm>
        </p:grpSpPr>
        <p:sp>
          <p:nvSpPr>
            <p:cNvPr id="19" name="TextBox 18"/>
            <p:cNvSpPr txBox="1"/>
            <p:nvPr/>
          </p:nvSpPr>
          <p:spPr>
            <a:xfrm>
              <a:off x="1172593" y="358995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Unemployment Rates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Median Income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Education Attainment Statistics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Bureau of Labor Statistics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16170" y="1563638"/>
            <a:ext cx="2539483" cy="678692"/>
            <a:chOff x="803640" y="3362835"/>
            <a:chExt cx="2059657" cy="678692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Gave us the “Hotness” Scores for our cities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Realtor.com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56176" y="3363838"/>
            <a:ext cx="2539483" cy="852843"/>
            <a:chOff x="803640" y="3362835"/>
            <a:chExt cx="2059657" cy="852843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69347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So we could use an API and provide some “Pretty Sweet” Images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Google Maps API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3687210" y="2194352"/>
            <a:ext cx="1769580" cy="176958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9"/>
          <p:cNvSpPr/>
          <p:nvPr/>
        </p:nvSpPr>
        <p:spPr>
          <a:xfrm>
            <a:off x="4163087" y="2429214"/>
            <a:ext cx="817825" cy="6868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95936" y="3202676"/>
            <a:ext cx="108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Data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0D1948-6B8E-4D3F-9B5D-00C1C2B759CF}"/>
              </a:ext>
            </a:extLst>
          </p:cNvPr>
          <p:cNvGrpSpPr/>
          <p:nvPr/>
        </p:nvGrpSpPr>
        <p:grpSpPr>
          <a:xfrm>
            <a:off x="5880347" y="2487368"/>
            <a:ext cx="2539483" cy="494026"/>
            <a:chOff x="803640" y="3362835"/>
            <a:chExt cx="2059657" cy="49402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FFA3D6-8EB5-4A31-B5FA-9C8BCEAB7DC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City Coordinate Data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1DDE62-891E-4B2D-85B9-21B8ABF570B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OpenWeatherMap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API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AF152A-F193-47EB-B205-37961B8F29A8}"/>
              </a:ext>
            </a:extLst>
          </p:cNvPr>
          <p:cNvGrpSpPr/>
          <p:nvPr/>
        </p:nvGrpSpPr>
        <p:grpSpPr>
          <a:xfrm>
            <a:off x="358631" y="2466636"/>
            <a:ext cx="2539483" cy="494026"/>
            <a:chOff x="803640" y="3362835"/>
            <a:chExt cx="2059657" cy="49402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3B9629-38F4-4882-9E76-4F6CB2D8EDA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Homebuyer Demographics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F225-CE2B-413E-895E-34B58318E50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FHFA.gov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75856" y="1902483"/>
            <a:ext cx="5868144" cy="813283"/>
          </a:xfrm>
        </p:spPr>
        <p:txBody>
          <a:bodyPr/>
          <a:lstStyle/>
          <a:p>
            <a:r>
              <a:rPr lang="en-US" altLang="ko-KR" dirty="0"/>
              <a:t>Data Analysis &amp;</a:t>
            </a:r>
          </a:p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FCEA7-0859-4D7B-8BD4-5C98109D44E3}"/>
              </a:ext>
            </a:extLst>
          </p:cNvPr>
          <p:cNvSpPr/>
          <p:nvPr/>
        </p:nvSpPr>
        <p:spPr>
          <a:xfrm>
            <a:off x="2771800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ADBCC1-ECB3-4043-8297-8139737C498D}"/>
              </a:ext>
            </a:extLst>
          </p:cNvPr>
          <p:cNvSpPr/>
          <p:nvPr/>
        </p:nvSpPr>
        <p:spPr>
          <a:xfrm>
            <a:off x="2649935" y="987573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3549-CEEA-4B58-B67A-D013C7531E81}"/>
              </a:ext>
            </a:extLst>
          </p:cNvPr>
          <p:cNvSpPr txBox="1"/>
          <p:nvPr/>
        </p:nvSpPr>
        <p:spPr>
          <a:xfrm>
            <a:off x="267185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06904-4E41-4E93-9811-F0EBEE3035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886"/>
            <a:ext cx="9144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48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$40,001 to $117,999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184D4-8C13-4BF4-AA57-EBB81A4D4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82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8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592</Words>
  <Application>Microsoft Office PowerPoint</Application>
  <PresentationFormat>On-screen Show (16:9)</PresentationFormat>
  <Paragraphs>153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Joe Robbins</cp:lastModifiedBy>
  <cp:revision>128</cp:revision>
  <dcterms:created xsi:type="dcterms:W3CDTF">2016-12-05T23:26:54Z</dcterms:created>
  <dcterms:modified xsi:type="dcterms:W3CDTF">2019-01-19T03:24:58Z</dcterms:modified>
</cp:coreProperties>
</file>